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2" r:id="rId4"/>
    <p:sldId id="263" r:id="rId5"/>
    <p:sldId id="258" r:id="rId6"/>
    <p:sldId id="264" r:id="rId7"/>
    <p:sldId id="269" r:id="rId8"/>
    <p:sldId id="265" r:id="rId9"/>
    <p:sldId id="266" r:id="rId10"/>
    <p:sldId id="267" r:id="rId11"/>
    <p:sldId id="268"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279" autoAdjust="0"/>
    <p:restoredTop sz="94660"/>
  </p:normalViewPr>
  <p:slideViewPr>
    <p:cSldViewPr snapToGrid="0">
      <p:cViewPr varScale="1">
        <p:scale>
          <a:sx n="72" d="100"/>
          <a:sy n="72" d="100"/>
        </p:scale>
        <p:origin x="56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2/26/2020</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2/26/2020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F34E6425-0181-43F2-84FC-787E803FD2F8}" type="datetimeFigureOut">
              <a:rPr lang="en-US" dirty="0"/>
              <a:t>2/26/2020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2/26/2020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2/26/2020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2/26/2020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2/26/2020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76E86A4C-8E40-4F87-A4F0-01A0687C5742}" type="datetimeFigureOut">
              <a:rPr lang="en-US" dirty="0"/>
              <a:t>2/26/2020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s-ES"/>
              <a:t>Haga clic en el icono para agregar una imagen</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35E72C73-2D91-4E12-BA25-F0AA0C03599B}" type="datetimeFigureOut">
              <a:rPr lang="en-US" dirty="0"/>
              <a:t>2/26/2020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923A1CC3-2375-41D4-9E03-427CAF2A4C1A}" type="datetimeFigureOut">
              <a:rPr lang="en-US" dirty="0"/>
              <a:t>2/26/2020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ítulo y descripció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s-ES"/>
              <a:t>Haga clic para modificar el estilo de título del patrón</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AFF16868-8199-4C2C-A5B1-63AEE139F88E}" type="datetimeFigureOut">
              <a:rPr lang="en-US" dirty="0"/>
              <a:t>2/26/2020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s-ES"/>
              <a:t>Haga clic para modificar el estilo de título del patrón</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AAD9FF7F-6988-44CC-821B-644E70CD2F73}" type="datetimeFigureOut">
              <a:rPr lang="en-US" dirty="0"/>
              <a:t>2/26/2020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5C12C299-16B2-4475-990D-751901EACC14}" type="datetimeFigureOut">
              <a:rPr lang="en-US" dirty="0"/>
              <a:t>2/26/2020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2/26/2020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2/26/2020</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2/26/2020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2/26/2020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2/26/2020</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image" Target="../media/image2.jpg"/><Relationship Id="rId7" Type="http://schemas.openxmlformats.org/officeDocument/2006/relationships/image" Target="../media/image4.jp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literatura.rincondelvago.com/autores/Gabriel-Garc%C3%ADa-M%C3%A1rquez" TargetMode="External"/><Relationship Id="rId5" Type="http://schemas.openxmlformats.org/officeDocument/2006/relationships/hyperlink" Target="http://html.rincondelvago.com/pablo-neruda_7.html" TargetMode="Externa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3E938F-C915-4C87-8CEC-6633C79153FA}"/>
              </a:ext>
            </a:extLst>
          </p:cNvPr>
          <p:cNvSpPr>
            <a:spLocks noGrp="1"/>
          </p:cNvSpPr>
          <p:nvPr>
            <p:ph type="ctrTitle"/>
          </p:nvPr>
        </p:nvSpPr>
        <p:spPr/>
        <p:txBody>
          <a:bodyPr/>
          <a:lstStyle/>
          <a:p>
            <a:r>
              <a:rPr lang="es-MX" dirty="0"/>
              <a:t>Premios a la novela</a:t>
            </a:r>
          </a:p>
        </p:txBody>
      </p:sp>
      <p:sp>
        <p:nvSpPr>
          <p:cNvPr id="3" name="Subtítulo 2">
            <a:extLst>
              <a:ext uri="{FF2B5EF4-FFF2-40B4-BE49-F238E27FC236}">
                <a16:creationId xmlns:a16="http://schemas.microsoft.com/office/drawing/2014/main" id="{95BDEED5-3DD6-4FF7-A948-6A939C001C9E}"/>
              </a:ext>
            </a:extLst>
          </p:cNvPr>
          <p:cNvSpPr>
            <a:spLocks noGrp="1"/>
          </p:cNvSpPr>
          <p:nvPr>
            <p:ph type="subTitle" idx="1"/>
          </p:nvPr>
        </p:nvSpPr>
        <p:spPr/>
        <p:txBody>
          <a:bodyPr>
            <a:normAutofit fontScale="77500" lnSpcReduction="20000"/>
          </a:bodyPr>
          <a:lstStyle/>
          <a:p>
            <a:r>
              <a:rPr lang="es-MX" dirty="0"/>
              <a:t>Aguilar Avendaño Jazmín Citlalli</a:t>
            </a:r>
          </a:p>
          <a:p>
            <a:r>
              <a:rPr lang="es-MX" dirty="0"/>
              <a:t>Morales Juárez David Ricardo</a:t>
            </a:r>
          </a:p>
          <a:p>
            <a:r>
              <a:rPr lang="es-MX" dirty="0"/>
              <a:t>Sánchez Ayala Verona </a:t>
            </a:r>
            <a:r>
              <a:rPr lang="es-MX" dirty="0" err="1"/>
              <a:t>jatziri</a:t>
            </a:r>
            <a:r>
              <a:rPr lang="es-MX" dirty="0"/>
              <a:t> </a:t>
            </a:r>
          </a:p>
        </p:txBody>
      </p:sp>
    </p:spTree>
    <p:extLst>
      <p:ext uri="{BB962C8B-B14F-4D97-AF65-F5344CB8AC3E}">
        <p14:creationId xmlns:p14="http://schemas.microsoft.com/office/powerpoint/2010/main" val="9948869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EE542F-32FC-4E7D-A90A-3C922A29DEB2}"/>
              </a:ext>
            </a:extLst>
          </p:cNvPr>
          <p:cNvSpPr>
            <a:spLocks noGrp="1"/>
          </p:cNvSpPr>
          <p:nvPr>
            <p:ph type="title"/>
          </p:nvPr>
        </p:nvSpPr>
        <p:spPr/>
        <p:txBody>
          <a:bodyPr/>
          <a:lstStyle/>
          <a:p>
            <a:r>
              <a:rPr lang="es-MX" dirty="0"/>
              <a:t>Premios Planeta</a:t>
            </a:r>
          </a:p>
        </p:txBody>
      </p:sp>
      <p:sp>
        <p:nvSpPr>
          <p:cNvPr id="3" name="Marcador de contenido 2">
            <a:extLst>
              <a:ext uri="{FF2B5EF4-FFF2-40B4-BE49-F238E27FC236}">
                <a16:creationId xmlns:a16="http://schemas.microsoft.com/office/drawing/2014/main" id="{2603DE5C-CD42-4304-A381-A3C03F18A996}"/>
              </a:ext>
            </a:extLst>
          </p:cNvPr>
          <p:cNvSpPr>
            <a:spLocks noGrp="1"/>
          </p:cNvSpPr>
          <p:nvPr>
            <p:ph idx="1"/>
          </p:nvPr>
        </p:nvSpPr>
        <p:spPr/>
        <p:txBody>
          <a:bodyPr/>
          <a:lstStyle/>
          <a:p>
            <a:r>
              <a:rPr lang="es-MX" dirty="0"/>
              <a:t>José Manuel Lara, animado por el deseo de promocionar a los autores españoles, estableció en 1952 un Premio de Novela dotado con 40.000 pesetas.</a:t>
            </a:r>
            <a:endParaRPr lang="es-MX" b="1" dirty="0"/>
          </a:p>
          <a:p>
            <a:r>
              <a:rPr lang="es-MX" dirty="0"/>
              <a:t>Hoy, después de haberse otorgado el LXV Premio Planeta, se puede constatar cómo a través de su trayectoria firmemente ascendente el Premio se ha convertido en un acontecimiento no sólo literario, sino social, que cumple fielmente la finalidad que se propuso: situar a los autores españoles galardonados en unos niveles de difusión y de popularidad jamás alcanzados.</a:t>
            </a:r>
          </a:p>
          <a:p>
            <a:pPr marL="0" indent="0">
              <a:buNone/>
            </a:pPr>
            <a:endParaRPr lang="es-MX" dirty="0"/>
          </a:p>
        </p:txBody>
      </p:sp>
    </p:spTree>
    <p:extLst>
      <p:ext uri="{BB962C8B-B14F-4D97-AF65-F5344CB8AC3E}">
        <p14:creationId xmlns:p14="http://schemas.microsoft.com/office/powerpoint/2010/main" val="711382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177C290-B1FE-4057-A6F3-18BED1B120EF}"/>
              </a:ext>
            </a:extLst>
          </p:cNvPr>
          <p:cNvSpPr>
            <a:spLocks noGrp="1"/>
          </p:cNvSpPr>
          <p:nvPr>
            <p:ph idx="1"/>
          </p:nvPr>
        </p:nvSpPr>
        <p:spPr>
          <a:xfrm>
            <a:off x="1419997" y="2497484"/>
            <a:ext cx="8825659" cy="4115352"/>
          </a:xfrm>
        </p:spPr>
        <p:txBody>
          <a:bodyPr>
            <a:noAutofit/>
          </a:bodyPr>
          <a:lstStyle/>
          <a:p>
            <a:r>
              <a:rPr lang="es-MX" dirty="0">
                <a:solidFill>
                  <a:schemeClr val="tx1"/>
                </a:solidFill>
              </a:rPr>
              <a:t>De las 40.000 pesetas iniciales, y al compás del crecimiento lógico del país, se pasó a 100.000 pesetas en el segundo año, a 200.000 en 1959, a 250.000 en 1966 y a 1.100.000 pesetas en 1967. </a:t>
            </a:r>
          </a:p>
          <a:p>
            <a:r>
              <a:rPr lang="es-MX" dirty="0">
                <a:solidFill>
                  <a:schemeClr val="tx1"/>
                </a:solidFill>
              </a:rPr>
              <a:t>En 1973, la cuantía del Premio ascendió a 2.000.000, y para la edición de 1976, que constituyó su XXV aniversario, José Manuel Lara lo situó en 4.000.000. A ello debe añadirse el accésit de 500.0000 que, desde 1974, se vino otorgando al finalista. Pero la arrolladora aceptación del Premio Planeta por los lectores españoles e hispanoamericanos provocó un nuevo aumento en 1988 situando en 20.000.000 la asignación para la obra ganadora y en 5.000.000 la de la finalista. </a:t>
            </a:r>
          </a:p>
        </p:txBody>
      </p:sp>
    </p:spTree>
    <p:extLst>
      <p:ext uri="{BB962C8B-B14F-4D97-AF65-F5344CB8AC3E}">
        <p14:creationId xmlns:p14="http://schemas.microsoft.com/office/powerpoint/2010/main" val="2399780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1C3B1E-411E-4492-8DED-AD474CFBEFB2}"/>
              </a:ext>
            </a:extLst>
          </p:cNvPr>
          <p:cNvSpPr>
            <a:spLocks noGrp="1"/>
          </p:cNvSpPr>
          <p:nvPr>
            <p:ph type="title"/>
          </p:nvPr>
        </p:nvSpPr>
        <p:spPr/>
        <p:txBody>
          <a:bodyPr/>
          <a:lstStyle/>
          <a:p>
            <a:endParaRPr lang="es-MX"/>
          </a:p>
        </p:txBody>
      </p:sp>
      <p:sp>
        <p:nvSpPr>
          <p:cNvPr id="3" name="Marcador de contenido 2">
            <a:extLst>
              <a:ext uri="{FF2B5EF4-FFF2-40B4-BE49-F238E27FC236}">
                <a16:creationId xmlns:a16="http://schemas.microsoft.com/office/drawing/2014/main" id="{B97A3297-3859-4AEB-8EFA-A067D2C31B9F}"/>
              </a:ext>
            </a:extLst>
          </p:cNvPr>
          <p:cNvSpPr>
            <a:spLocks noGrp="1"/>
          </p:cNvSpPr>
          <p:nvPr>
            <p:ph idx="1"/>
          </p:nvPr>
        </p:nvSpPr>
        <p:spPr/>
        <p:txBody>
          <a:bodyPr/>
          <a:lstStyle/>
          <a:p>
            <a:r>
              <a:rPr lang="es-MX" dirty="0"/>
              <a:t>En 1991 el ganador recibió 25.000.000 de pesetas y 6.000.000 el finalista. En 1992 la cuantía del premio se elevó a 50.000.000 para la obra ganadora y 12.000.000 para la finalista. </a:t>
            </a:r>
          </a:p>
          <a:p>
            <a:r>
              <a:rPr lang="es-MX" dirty="0"/>
              <a:t>En 2001, al cumplirse los 50 años del Premio, la dotación pasó a ser de 100.000.000 de pesetas para el ganador y de 25.000.000 para el finalista. Con la entrada en vigor del Euro, la cuantía del Premio ha quedado en 601.000 € para la obra ganadora y 150.250 para la finalista o lo que vienen siendo 759,000 dólares</a:t>
            </a:r>
          </a:p>
          <a:p>
            <a:r>
              <a:rPr lang="es-MX" dirty="0"/>
              <a:t>El primer jurado estuvo formado por Bartolomé Soler, César González Ruano, Pedro de Lorenzo, José Romero de Tejada, Tristán La Rosa y José Manuel Lara. Actuó de secretario Gregorio del Toro.</a:t>
            </a:r>
          </a:p>
        </p:txBody>
      </p:sp>
    </p:spTree>
    <p:extLst>
      <p:ext uri="{BB962C8B-B14F-4D97-AF65-F5344CB8AC3E}">
        <p14:creationId xmlns:p14="http://schemas.microsoft.com/office/powerpoint/2010/main" val="3193712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DD4E35-5529-4B28-A9F1-4FC0D956D2CA}"/>
              </a:ext>
            </a:extLst>
          </p:cNvPr>
          <p:cNvSpPr>
            <a:spLocks noGrp="1"/>
          </p:cNvSpPr>
          <p:nvPr>
            <p:ph type="title"/>
          </p:nvPr>
        </p:nvSpPr>
        <p:spPr/>
        <p:txBody>
          <a:bodyPr/>
          <a:lstStyle/>
          <a:p>
            <a:r>
              <a:rPr lang="es-MX" dirty="0"/>
              <a:t>Premio Nobel de literatura</a:t>
            </a:r>
          </a:p>
        </p:txBody>
      </p:sp>
      <p:sp>
        <p:nvSpPr>
          <p:cNvPr id="3" name="Marcador de contenido 2">
            <a:extLst>
              <a:ext uri="{FF2B5EF4-FFF2-40B4-BE49-F238E27FC236}">
                <a16:creationId xmlns:a16="http://schemas.microsoft.com/office/drawing/2014/main" id="{95FB76F2-4B38-47A8-B3EB-9D7C5ED54D8A}"/>
              </a:ext>
            </a:extLst>
          </p:cNvPr>
          <p:cNvSpPr>
            <a:spLocks noGrp="1"/>
          </p:cNvSpPr>
          <p:nvPr>
            <p:ph idx="1"/>
          </p:nvPr>
        </p:nvSpPr>
        <p:spPr/>
        <p:txBody>
          <a:bodyPr>
            <a:normAutofit/>
          </a:bodyPr>
          <a:lstStyle/>
          <a:p>
            <a:r>
              <a:rPr lang="es-MX" sz="2000" dirty="0"/>
              <a:t>El Premio Nobel de Literatura es uno de los galardones más prestigiosos del mundo dedicados a las letras, siendo uno de los cinco premios originales que Alfred Nobel consignó para que la Academia Sueca otorgara como parte de su legado.</a:t>
            </a:r>
          </a:p>
          <a:p>
            <a:r>
              <a:rPr lang="es-MX" sz="2000" dirty="0"/>
              <a:t> El Nobel de Literatura se concede a un autor cuya obra haya sido significativa y destacada y su dotación asciende a los ocho millones de coronas suecas, algo menos de un millón de euros. Su importancia mediática hace que su entrega anual, el primer jueves de octubre, se convierta en uno de los momentos más importantes del calendario literario.</a:t>
            </a:r>
          </a:p>
        </p:txBody>
      </p:sp>
    </p:spTree>
    <p:extLst>
      <p:ext uri="{BB962C8B-B14F-4D97-AF65-F5344CB8AC3E}">
        <p14:creationId xmlns:p14="http://schemas.microsoft.com/office/powerpoint/2010/main" val="619696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D53C16-9C4C-447E-968F-6605EDD89D01}"/>
              </a:ext>
            </a:extLst>
          </p:cNvPr>
          <p:cNvSpPr>
            <a:spLocks noGrp="1"/>
          </p:cNvSpPr>
          <p:nvPr>
            <p:ph type="title"/>
          </p:nvPr>
        </p:nvSpPr>
        <p:spPr/>
        <p:txBody>
          <a:bodyPr/>
          <a:lstStyle/>
          <a:p>
            <a:endParaRPr lang="es-MX"/>
          </a:p>
        </p:txBody>
      </p:sp>
      <p:sp>
        <p:nvSpPr>
          <p:cNvPr id="3" name="Marcador de contenido 2">
            <a:extLst>
              <a:ext uri="{FF2B5EF4-FFF2-40B4-BE49-F238E27FC236}">
                <a16:creationId xmlns:a16="http://schemas.microsoft.com/office/drawing/2014/main" id="{E4AA94F6-E3CD-42EF-B2D9-1C3C4477B143}"/>
              </a:ext>
            </a:extLst>
          </p:cNvPr>
          <p:cNvSpPr>
            <a:spLocks noGrp="1"/>
          </p:cNvSpPr>
          <p:nvPr>
            <p:ph idx="1"/>
          </p:nvPr>
        </p:nvSpPr>
        <p:spPr/>
        <p:txBody>
          <a:bodyPr/>
          <a:lstStyle/>
          <a:p>
            <a:r>
              <a:rPr lang="es-MX" dirty="0"/>
              <a:t>A lo largo de la historia del premio, que se inició en 1901 con </a:t>
            </a:r>
            <a:r>
              <a:rPr lang="es-MX" dirty="0" err="1"/>
              <a:t>Sully</a:t>
            </a:r>
            <a:r>
              <a:rPr lang="es-MX" dirty="0"/>
              <a:t> </a:t>
            </a:r>
            <a:r>
              <a:rPr lang="es-MX" dirty="0" err="1"/>
              <a:t>Prudhomme</a:t>
            </a:r>
            <a:r>
              <a:rPr lang="es-MX" dirty="0"/>
              <a:t>, han sido galardonados autores como Rudyard Kipling, Rabindranath Tagore, Jacinto Benavente, W. B. Yeats, G.B. Shaw, Luigi </a:t>
            </a:r>
            <a:r>
              <a:rPr lang="es-MX" dirty="0" err="1"/>
              <a:t>Piandello</a:t>
            </a:r>
            <a:r>
              <a:rPr lang="es-MX" dirty="0"/>
              <a:t>, Pearl S. Buck, Herman Hesse, T.S. Eliot, Faulkner, entre otros grandes clásicos de la literatura.</a:t>
            </a:r>
          </a:p>
          <a:p>
            <a:r>
              <a:rPr lang="es-MX" b="1" dirty="0"/>
              <a:t>Peter </a:t>
            </a:r>
            <a:r>
              <a:rPr lang="es-MX" b="1" dirty="0" err="1"/>
              <a:t>Handke</a:t>
            </a:r>
            <a:r>
              <a:rPr lang="es-MX" b="1" dirty="0"/>
              <a:t> </a:t>
            </a:r>
            <a:r>
              <a:rPr lang="es-MX" dirty="0"/>
              <a:t>ha sido el ganador del premio Nobel de Literatura en su edición de 2019. Los premios anteriores habían recaído en personalidades tan conocidas como Svetlana </a:t>
            </a:r>
            <a:r>
              <a:rPr lang="es-MX" dirty="0" err="1"/>
              <a:t>Alexievich</a:t>
            </a:r>
            <a:r>
              <a:rPr lang="es-MX" dirty="0"/>
              <a:t>, Patrick </a:t>
            </a:r>
            <a:r>
              <a:rPr lang="es-MX" dirty="0" err="1"/>
              <a:t>Modiano</a:t>
            </a:r>
            <a:r>
              <a:rPr lang="es-MX" dirty="0"/>
              <a:t>, Mario Vargas Llosa, Mo Ya o la canadiense Alice Munro.</a:t>
            </a:r>
          </a:p>
          <a:p>
            <a:r>
              <a:rPr lang="es-MX" dirty="0"/>
              <a:t>El monto por ganar este premio es de 1,142,000 de dólares</a:t>
            </a:r>
          </a:p>
          <a:p>
            <a:pPr marL="0" indent="0">
              <a:buNone/>
            </a:pPr>
            <a:endParaRPr lang="es-MX" dirty="0"/>
          </a:p>
        </p:txBody>
      </p:sp>
    </p:spTree>
    <p:extLst>
      <p:ext uri="{BB962C8B-B14F-4D97-AF65-F5344CB8AC3E}">
        <p14:creationId xmlns:p14="http://schemas.microsoft.com/office/powerpoint/2010/main" val="1452668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sp>
        <p:nvSpPr>
          <p:cNvPr id="37" name="Rectangle 26">
            <a:extLst>
              <a:ext uri="{FF2B5EF4-FFF2-40B4-BE49-F238E27FC236}">
                <a16:creationId xmlns:a16="http://schemas.microsoft.com/office/drawing/2014/main" id="{02579EAF-E5BA-46B5-A38A-6B7A4863D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38" name="Freeform: Shape 28">
            <a:extLst>
              <a:ext uri="{FF2B5EF4-FFF2-40B4-BE49-F238E27FC236}">
                <a16:creationId xmlns:a16="http://schemas.microsoft.com/office/drawing/2014/main" id="{3CA1207F-AA2F-452E-BCAE-5CA02F7B43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00913" y="588083"/>
            <a:ext cx="6053670" cy="5681834"/>
          </a:xfrm>
          <a:custGeom>
            <a:avLst/>
            <a:gdLst>
              <a:gd name="connsiteX0" fmla="*/ 6053670 w 6053670"/>
              <a:gd name="connsiteY0" fmla="*/ 1098 h 5681834"/>
              <a:gd name="connsiteX1" fmla="*/ 6053670 w 6053670"/>
              <a:gd name="connsiteY1" fmla="*/ 1012899 h 5681834"/>
              <a:gd name="connsiteX2" fmla="*/ 6053670 w 6053670"/>
              <a:gd name="connsiteY2" fmla="*/ 1254558 h 5681834"/>
              <a:gd name="connsiteX3" fmla="*/ 6053670 w 6053670"/>
              <a:gd name="connsiteY3" fmla="*/ 5681834 h 5681834"/>
              <a:gd name="connsiteX4" fmla="*/ 0 w 6053670"/>
              <a:gd name="connsiteY4" fmla="*/ 5681834 h 5681834"/>
              <a:gd name="connsiteX5" fmla="*/ 0 w 6053670"/>
              <a:gd name="connsiteY5" fmla="*/ 1249853 h 5681834"/>
              <a:gd name="connsiteX6" fmla="*/ 0 w 6053670"/>
              <a:gd name="connsiteY6" fmla="*/ 1012899 h 5681834"/>
              <a:gd name="connsiteX7" fmla="*/ 0 w 6053670"/>
              <a:gd name="connsiteY7" fmla="*/ 0 h 5681834"/>
              <a:gd name="connsiteX8" fmla="*/ 35717 w 6053670"/>
              <a:gd name="connsiteY8" fmla="*/ 5488 h 5681834"/>
              <a:gd name="connsiteX9" fmla="*/ 140445 w 6053670"/>
              <a:gd name="connsiteY9" fmla="*/ 21641 h 5681834"/>
              <a:gd name="connsiteX10" fmla="*/ 216722 w 6053670"/>
              <a:gd name="connsiteY10" fmla="*/ 32932 h 5681834"/>
              <a:gd name="connsiteX11" fmla="*/ 307527 w 6053670"/>
              <a:gd name="connsiteY11" fmla="*/ 44850 h 5681834"/>
              <a:gd name="connsiteX12" fmla="*/ 415282 w 6053670"/>
              <a:gd name="connsiteY12" fmla="*/ 59121 h 5681834"/>
              <a:gd name="connsiteX13" fmla="*/ 534539 w 6053670"/>
              <a:gd name="connsiteY13" fmla="*/ 74175 h 5681834"/>
              <a:gd name="connsiteX14" fmla="*/ 668931 w 6053670"/>
              <a:gd name="connsiteY14" fmla="*/ 90014 h 5681834"/>
              <a:gd name="connsiteX15" fmla="*/ 815430 w 6053670"/>
              <a:gd name="connsiteY15" fmla="*/ 106794 h 5681834"/>
              <a:gd name="connsiteX16" fmla="*/ 974641 w 6053670"/>
              <a:gd name="connsiteY16" fmla="*/ 123574 h 5681834"/>
              <a:gd name="connsiteX17" fmla="*/ 1144144 w 6053670"/>
              <a:gd name="connsiteY17" fmla="*/ 140667 h 5681834"/>
              <a:gd name="connsiteX18" fmla="*/ 1326965 w 6053670"/>
              <a:gd name="connsiteY18" fmla="*/ 156506 h 5681834"/>
              <a:gd name="connsiteX19" fmla="*/ 1518261 w 6053670"/>
              <a:gd name="connsiteY19" fmla="*/ 171717 h 5681834"/>
              <a:gd name="connsiteX20" fmla="*/ 1720453 w 6053670"/>
              <a:gd name="connsiteY20" fmla="*/ 185518 h 5681834"/>
              <a:gd name="connsiteX21" fmla="*/ 1931121 w 6053670"/>
              <a:gd name="connsiteY21" fmla="*/ 198690 h 5681834"/>
              <a:gd name="connsiteX22" fmla="*/ 2150869 w 6053670"/>
              <a:gd name="connsiteY22" fmla="*/ 211079 h 5681834"/>
              <a:gd name="connsiteX23" fmla="*/ 2263467 w 6053670"/>
              <a:gd name="connsiteY23" fmla="*/ 215470 h 5681834"/>
              <a:gd name="connsiteX24" fmla="*/ 2378487 w 6053670"/>
              <a:gd name="connsiteY24" fmla="*/ 220332 h 5681834"/>
              <a:gd name="connsiteX25" fmla="*/ 2495323 w 6053670"/>
              <a:gd name="connsiteY25" fmla="*/ 224879 h 5681834"/>
              <a:gd name="connsiteX26" fmla="*/ 2612764 w 6053670"/>
              <a:gd name="connsiteY26" fmla="*/ 227859 h 5681834"/>
              <a:gd name="connsiteX27" fmla="*/ 2732627 w 6053670"/>
              <a:gd name="connsiteY27" fmla="*/ 230525 h 5681834"/>
              <a:gd name="connsiteX28" fmla="*/ 2853700 w 6053670"/>
              <a:gd name="connsiteY28" fmla="*/ 233348 h 5681834"/>
              <a:gd name="connsiteX29" fmla="*/ 2977195 w 6053670"/>
              <a:gd name="connsiteY29" fmla="*/ 235229 h 5681834"/>
              <a:gd name="connsiteX30" fmla="*/ 3101901 w 6053670"/>
              <a:gd name="connsiteY30" fmla="*/ 235229 h 5681834"/>
              <a:gd name="connsiteX31" fmla="*/ 3227817 w 6053670"/>
              <a:gd name="connsiteY31" fmla="*/ 236170 h 5681834"/>
              <a:gd name="connsiteX32" fmla="*/ 3354944 w 6053670"/>
              <a:gd name="connsiteY32" fmla="*/ 235229 h 5681834"/>
              <a:gd name="connsiteX33" fmla="*/ 3483887 w 6053670"/>
              <a:gd name="connsiteY33" fmla="*/ 233348 h 5681834"/>
              <a:gd name="connsiteX34" fmla="*/ 3612830 w 6053670"/>
              <a:gd name="connsiteY34" fmla="*/ 231623 h 5681834"/>
              <a:gd name="connsiteX35" fmla="*/ 3743590 w 6053670"/>
              <a:gd name="connsiteY35" fmla="*/ 227859 h 5681834"/>
              <a:gd name="connsiteX36" fmla="*/ 3875560 w 6053670"/>
              <a:gd name="connsiteY36" fmla="*/ 223938 h 5681834"/>
              <a:gd name="connsiteX37" fmla="*/ 4007530 w 6053670"/>
              <a:gd name="connsiteY37" fmla="*/ 219391 h 5681834"/>
              <a:gd name="connsiteX38" fmla="*/ 4140710 w 6053670"/>
              <a:gd name="connsiteY38" fmla="*/ 212961 h 5681834"/>
              <a:gd name="connsiteX39" fmla="*/ 4275102 w 6053670"/>
              <a:gd name="connsiteY39" fmla="*/ 205277 h 5681834"/>
              <a:gd name="connsiteX40" fmla="*/ 4410098 w 6053670"/>
              <a:gd name="connsiteY40" fmla="*/ 197907 h 5681834"/>
              <a:gd name="connsiteX41" fmla="*/ 4545096 w 6053670"/>
              <a:gd name="connsiteY41" fmla="*/ 188498 h 5681834"/>
              <a:gd name="connsiteX42" fmla="*/ 4681909 w 6053670"/>
              <a:gd name="connsiteY42" fmla="*/ 177207 h 5681834"/>
              <a:gd name="connsiteX43" fmla="*/ 4816905 w 6053670"/>
              <a:gd name="connsiteY43" fmla="*/ 165916 h 5681834"/>
              <a:gd name="connsiteX44" fmla="*/ 4954323 w 6053670"/>
              <a:gd name="connsiteY44" fmla="*/ 152899 h 5681834"/>
              <a:gd name="connsiteX45" fmla="*/ 5092347 w 6053670"/>
              <a:gd name="connsiteY45" fmla="*/ 138629 h 5681834"/>
              <a:gd name="connsiteX46" fmla="*/ 5228555 w 6053670"/>
              <a:gd name="connsiteY46" fmla="*/ 123574 h 5681834"/>
              <a:gd name="connsiteX47" fmla="*/ 5366578 w 6053670"/>
              <a:gd name="connsiteY47" fmla="*/ 106010 h 5681834"/>
              <a:gd name="connsiteX48" fmla="*/ 5503997 w 6053670"/>
              <a:gd name="connsiteY48" fmla="*/ 87192 h 5681834"/>
              <a:gd name="connsiteX49" fmla="*/ 5642020 w 6053670"/>
              <a:gd name="connsiteY49" fmla="*/ 68530 h 5681834"/>
              <a:gd name="connsiteX50" fmla="*/ 5779438 w 6053670"/>
              <a:gd name="connsiteY50" fmla="*/ 46733 h 5681834"/>
              <a:gd name="connsiteX51" fmla="*/ 5916251 w 6053670"/>
              <a:gd name="connsiteY51" fmla="*/ 24464 h 568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5681834">
                <a:moveTo>
                  <a:pt x="6053670" y="1098"/>
                </a:moveTo>
                <a:lnTo>
                  <a:pt x="6053670" y="1012899"/>
                </a:lnTo>
                <a:lnTo>
                  <a:pt x="6053670" y="1254558"/>
                </a:lnTo>
                <a:lnTo>
                  <a:pt x="6053670" y="5681834"/>
                </a:lnTo>
                <a:lnTo>
                  <a:pt x="0" y="5681834"/>
                </a:lnTo>
                <a:lnTo>
                  <a:pt x="0" y="1249853"/>
                </a:lnTo>
                <a:lnTo>
                  <a:pt x="0" y="101289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sp>
        <p:nvSpPr>
          <p:cNvPr id="39" name="Freeform 5">
            <a:extLst>
              <a:ext uri="{FF2B5EF4-FFF2-40B4-BE49-F238E27FC236}">
                <a16:creationId xmlns:a16="http://schemas.microsoft.com/office/drawing/2014/main" id="{0651FE81-1C7F-487C-90B5-3657FF28B8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4598383"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40" name="Freeform 5">
            <a:extLst>
              <a:ext uri="{FF2B5EF4-FFF2-40B4-BE49-F238E27FC236}">
                <a16:creationId xmlns:a16="http://schemas.microsoft.com/office/drawing/2014/main" id="{AFC0668D-65B3-4BF4-B37D-8103EAE305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ítulo 1">
            <a:extLst>
              <a:ext uri="{FF2B5EF4-FFF2-40B4-BE49-F238E27FC236}">
                <a16:creationId xmlns:a16="http://schemas.microsoft.com/office/drawing/2014/main" id="{62B38E11-C2F2-4637-8905-8203603FF729}"/>
              </a:ext>
            </a:extLst>
          </p:cNvPr>
          <p:cNvSpPr>
            <a:spLocks noGrp="1"/>
          </p:cNvSpPr>
          <p:nvPr>
            <p:ph type="title"/>
          </p:nvPr>
        </p:nvSpPr>
        <p:spPr>
          <a:xfrm>
            <a:off x="1001261" y="629265"/>
            <a:ext cx="5011714" cy="1622322"/>
          </a:xfrm>
        </p:spPr>
        <p:txBody>
          <a:bodyPr>
            <a:normAutofit/>
          </a:bodyPr>
          <a:lstStyle/>
          <a:p>
            <a:r>
              <a:rPr lang="es-MX">
                <a:solidFill>
                  <a:schemeClr val="tx1"/>
                </a:solidFill>
              </a:rPr>
              <a:t>Ganadores latinos</a:t>
            </a:r>
          </a:p>
        </p:txBody>
      </p:sp>
      <p:pic>
        <p:nvPicPr>
          <p:cNvPr id="7" name="Imagen 6" descr="Un hombre con traje y corbata sonriendo&#10;&#10;Descripción generada automáticamente">
            <a:extLst>
              <a:ext uri="{FF2B5EF4-FFF2-40B4-BE49-F238E27FC236}">
                <a16:creationId xmlns:a16="http://schemas.microsoft.com/office/drawing/2014/main" id="{51115CCD-F130-4180-BEAB-8721C5D95DB5}"/>
              </a:ext>
            </a:extLst>
          </p:cNvPr>
          <p:cNvPicPr>
            <a:picLocks noChangeAspect="1"/>
          </p:cNvPicPr>
          <p:nvPr/>
        </p:nvPicPr>
        <p:blipFill rotWithShape="1">
          <a:blip r:embed="rId3"/>
          <a:srcRect t="245" r="-1" b="12994"/>
          <a:stretch/>
        </p:blipFill>
        <p:spPr>
          <a:xfrm>
            <a:off x="6628586" y="645106"/>
            <a:ext cx="2358034" cy="2709725"/>
          </a:xfrm>
          <a:prstGeom prst="rect">
            <a:avLst/>
          </a:prstGeom>
        </p:spPr>
      </p:pic>
      <p:pic>
        <p:nvPicPr>
          <p:cNvPr id="5" name="Imagen 4" descr="Imagen en blanco y negro de una persona&#10;&#10;Descripción generada automáticamente">
            <a:extLst>
              <a:ext uri="{FF2B5EF4-FFF2-40B4-BE49-F238E27FC236}">
                <a16:creationId xmlns:a16="http://schemas.microsoft.com/office/drawing/2014/main" id="{00C17740-E30B-45BA-AF6B-66C9C812F167}"/>
              </a:ext>
            </a:extLst>
          </p:cNvPr>
          <p:cNvPicPr>
            <a:picLocks noChangeAspect="1"/>
          </p:cNvPicPr>
          <p:nvPr/>
        </p:nvPicPr>
        <p:blipFill rotWithShape="1">
          <a:blip r:embed="rId4"/>
          <a:srcRect b="19497"/>
          <a:stretch/>
        </p:blipFill>
        <p:spPr>
          <a:xfrm>
            <a:off x="9155160" y="645107"/>
            <a:ext cx="2388383" cy="2709725"/>
          </a:xfrm>
          <a:prstGeom prst="rect">
            <a:avLst/>
          </a:prstGeom>
        </p:spPr>
      </p:pic>
      <p:sp>
        <p:nvSpPr>
          <p:cNvPr id="41" name="Rectangle 34">
            <a:extLst>
              <a:ext uri="{FF2B5EF4-FFF2-40B4-BE49-F238E27FC236}">
                <a16:creationId xmlns:a16="http://schemas.microsoft.com/office/drawing/2014/main" id="{7F5C5863-8C3D-4376-987B-06A637F96B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Marcador de contenido 2">
            <a:extLst>
              <a:ext uri="{FF2B5EF4-FFF2-40B4-BE49-F238E27FC236}">
                <a16:creationId xmlns:a16="http://schemas.microsoft.com/office/drawing/2014/main" id="{62B180E5-81F4-491A-A5A7-455ECBBF07F6}"/>
              </a:ext>
            </a:extLst>
          </p:cNvPr>
          <p:cNvSpPr>
            <a:spLocks noGrp="1"/>
          </p:cNvSpPr>
          <p:nvPr>
            <p:ph idx="1"/>
          </p:nvPr>
        </p:nvSpPr>
        <p:spPr>
          <a:xfrm>
            <a:off x="639098" y="2418735"/>
            <a:ext cx="5373877" cy="3811740"/>
          </a:xfrm>
        </p:spPr>
        <p:txBody>
          <a:bodyPr anchor="ctr">
            <a:normAutofit/>
          </a:bodyPr>
          <a:lstStyle/>
          <a:p>
            <a:r>
              <a:rPr lang="es-MX">
                <a:solidFill>
                  <a:schemeClr val="tx1"/>
                </a:solidFill>
              </a:rPr>
              <a:t>Gabriela Mistral, en 1945</a:t>
            </a:r>
          </a:p>
          <a:p>
            <a:r>
              <a:rPr lang="es-MX">
                <a:solidFill>
                  <a:schemeClr val="tx1"/>
                </a:solidFill>
              </a:rPr>
              <a:t>Miguel Ángel Asturias, en 1967</a:t>
            </a:r>
          </a:p>
          <a:p>
            <a:r>
              <a:rPr lang="es-MX">
                <a:solidFill>
                  <a:schemeClr val="tx1"/>
                </a:solidFill>
                <a:hlinkClick r:id="rId5" tooltip="Pablo Neruda"/>
              </a:rPr>
              <a:t>Pablo Neruda</a:t>
            </a:r>
            <a:r>
              <a:rPr lang="es-MX">
                <a:solidFill>
                  <a:schemeClr val="tx1"/>
                </a:solidFill>
              </a:rPr>
              <a:t>, en 1971</a:t>
            </a:r>
          </a:p>
          <a:p>
            <a:r>
              <a:rPr lang="es-MX">
                <a:solidFill>
                  <a:schemeClr val="tx1"/>
                </a:solidFill>
                <a:hlinkClick r:id="rId6" tooltip="Gabriel García Márquez"/>
              </a:rPr>
              <a:t>Gabriel García Márquez</a:t>
            </a:r>
            <a:r>
              <a:rPr lang="es-MX">
                <a:solidFill>
                  <a:schemeClr val="tx1"/>
                </a:solidFill>
              </a:rPr>
              <a:t>, en 1982</a:t>
            </a:r>
          </a:p>
          <a:p>
            <a:r>
              <a:rPr lang="es-MX">
                <a:solidFill>
                  <a:schemeClr val="tx1"/>
                </a:solidFill>
              </a:rPr>
              <a:t>Octavio Paz, en 1990 </a:t>
            </a:r>
          </a:p>
          <a:p>
            <a:r>
              <a:rPr lang="es-MX">
                <a:solidFill>
                  <a:schemeClr val="tx1"/>
                </a:solidFill>
              </a:rPr>
              <a:t>Mario Vargas Llosa, en el año 2010. </a:t>
            </a:r>
          </a:p>
        </p:txBody>
      </p:sp>
      <p:pic>
        <p:nvPicPr>
          <p:cNvPr id="9" name="Imagen 8" descr="Hombre con barba y bigote&#10;&#10;Descripción generada automáticamente">
            <a:extLst>
              <a:ext uri="{FF2B5EF4-FFF2-40B4-BE49-F238E27FC236}">
                <a16:creationId xmlns:a16="http://schemas.microsoft.com/office/drawing/2014/main" id="{E5459E63-03A9-47B5-BBF0-600FA9E66219}"/>
              </a:ext>
            </a:extLst>
          </p:cNvPr>
          <p:cNvPicPr>
            <a:picLocks noChangeAspect="1"/>
          </p:cNvPicPr>
          <p:nvPr/>
        </p:nvPicPr>
        <p:blipFill rotWithShape="1">
          <a:blip r:embed="rId7"/>
          <a:srcRect l="18496" r="17246"/>
          <a:stretch/>
        </p:blipFill>
        <p:spPr>
          <a:xfrm>
            <a:off x="6628586" y="3520751"/>
            <a:ext cx="2363123" cy="2712231"/>
          </a:xfrm>
          <a:prstGeom prst="rect">
            <a:avLst/>
          </a:prstGeom>
        </p:spPr>
      </p:pic>
      <p:pic>
        <p:nvPicPr>
          <p:cNvPr id="11" name="Imagen 10" descr="Foto blanco y negro de un hombre con traje y corbata&#10;&#10;Descripción generada automáticamente">
            <a:extLst>
              <a:ext uri="{FF2B5EF4-FFF2-40B4-BE49-F238E27FC236}">
                <a16:creationId xmlns:a16="http://schemas.microsoft.com/office/drawing/2014/main" id="{E53BCF2B-9A0A-4CC6-981C-33248363AA18}"/>
              </a:ext>
            </a:extLst>
          </p:cNvPr>
          <p:cNvPicPr>
            <a:picLocks noChangeAspect="1"/>
          </p:cNvPicPr>
          <p:nvPr/>
        </p:nvPicPr>
        <p:blipFill rotWithShape="1">
          <a:blip r:embed="rId8"/>
          <a:srcRect r="-2" b="10653"/>
          <a:stretch/>
        </p:blipFill>
        <p:spPr>
          <a:xfrm>
            <a:off x="9155160" y="3520751"/>
            <a:ext cx="2388383" cy="2709725"/>
          </a:xfrm>
          <a:prstGeom prst="rect">
            <a:avLst/>
          </a:prstGeom>
        </p:spPr>
      </p:pic>
    </p:spTree>
    <p:extLst>
      <p:ext uri="{BB962C8B-B14F-4D97-AF65-F5344CB8AC3E}">
        <p14:creationId xmlns:p14="http://schemas.microsoft.com/office/powerpoint/2010/main" val="901542648"/>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4F0347-FCC7-4A88-88AC-EBEA44DAE42F}"/>
              </a:ext>
            </a:extLst>
          </p:cNvPr>
          <p:cNvSpPr>
            <a:spLocks noGrp="1"/>
          </p:cNvSpPr>
          <p:nvPr>
            <p:ph type="title"/>
          </p:nvPr>
        </p:nvSpPr>
        <p:spPr/>
        <p:txBody>
          <a:bodyPr/>
          <a:lstStyle/>
          <a:p>
            <a:r>
              <a:rPr lang="es-MX" dirty="0"/>
              <a:t>Premio Pulitzer a la Novela</a:t>
            </a:r>
          </a:p>
        </p:txBody>
      </p:sp>
      <p:sp>
        <p:nvSpPr>
          <p:cNvPr id="3" name="Marcador de contenido 2">
            <a:extLst>
              <a:ext uri="{FF2B5EF4-FFF2-40B4-BE49-F238E27FC236}">
                <a16:creationId xmlns:a16="http://schemas.microsoft.com/office/drawing/2014/main" id="{8B525672-DE30-420F-A684-54261B110217}"/>
              </a:ext>
            </a:extLst>
          </p:cNvPr>
          <p:cNvSpPr>
            <a:spLocks noGrp="1"/>
          </p:cNvSpPr>
          <p:nvPr>
            <p:ph idx="1"/>
          </p:nvPr>
        </p:nvSpPr>
        <p:spPr/>
        <p:txBody>
          <a:bodyPr/>
          <a:lstStyle/>
          <a:p>
            <a:r>
              <a:rPr lang="es-MX" dirty="0"/>
              <a:t>El Premio Pulitzer de novela fue creado a partir de las últimas voluntades del editor periodístico Joseph Pulitzer.</a:t>
            </a:r>
            <a:br>
              <a:rPr lang="es-MX" dirty="0"/>
            </a:br>
            <a:r>
              <a:rPr lang="es-MX" dirty="0"/>
              <a:t> </a:t>
            </a:r>
          </a:p>
          <a:p>
            <a:r>
              <a:rPr lang="es-MX" dirty="0"/>
              <a:t>Sólo pueden acceder al premio aquellos escritores que posean la nacionalidad estadounidense.</a:t>
            </a:r>
            <a:br>
              <a:rPr lang="es-MX" dirty="0"/>
            </a:br>
            <a:r>
              <a:rPr lang="es-MX" dirty="0"/>
              <a:t> </a:t>
            </a:r>
          </a:p>
          <a:p>
            <a:r>
              <a:rPr lang="es-MX" dirty="0"/>
              <a:t>Además del prestigio asociado al premio, los ganadores reciben 10.000 dólares como dotación del premio.</a:t>
            </a:r>
          </a:p>
        </p:txBody>
      </p:sp>
    </p:spTree>
    <p:extLst>
      <p:ext uri="{BB962C8B-B14F-4D97-AF65-F5344CB8AC3E}">
        <p14:creationId xmlns:p14="http://schemas.microsoft.com/office/powerpoint/2010/main" val="483379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E1EF91-606B-4F3B-B22B-B089CAC09687}"/>
              </a:ext>
            </a:extLst>
          </p:cNvPr>
          <p:cNvSpPr>
            <a:spLocks noGrp="1"/>
          </p:cNvSpPr>
          <p:nvPr>
            <p:ph type="title"/>
          </p:nvPr>
        </p:nvSpPr>
        <p:spPr/>
        <p:txBody>
          <a:bodyPr/>
          <a:lstStyle/>
          <a:p>
            <a:r>
              <a:rPr lang="es-MX" dirty="0"/>
              <a:t>Premio Memorial Astrid </a:t>
            </a:r>
            <a:r>
              <a:rPr lang="es-MX" dirty="0" err="1"/>
              <a:t>Lingren</a:t>
            </a:r>
            <a:endParaRPr lang="es-MX" dirty="0"/>
          </a:p>
        </p:txBody>
      </p:sp>
      <p:sp>
        <p:nvSpPr>
          <p:cNvPr id="3" name="Marcador de contenido 2">
            <a:extLst>
              <a:ext uri="{FF2B5EF4-FFF2-40B4-BE49-F238E27FC236}">
                <a16:creationId xmlns:a16="http://schemas.microsoft.com/office/drawing/2014/main" id="{9FAFBC91-5197-467A-A4B4-7E7F39607A8D}"/>
              </a:ext>
            </a:extLst>
          </p:cNvPr>
          <p:cNvSpPr>
            <a:spLocks noGrp="1"/>
          </p:cNvSpPr>
          <p:nvPr>
            <p:ph idx="1"/>
          </p:nvPr>
        </p:nvSpPr>
        <p:spPr/>
        <p:txBody>
          <a:bodyPr/>
          <a:lstStyle/>
          <a:p>
            <a:r>
              <a:rPr lang="es-MX" dirty="0"/>
              <a:t>Se concedió por primera vez en 2003. Es otorgado por el gobierno de Suecia, de modo anual, a un autor de literatura infantil y juvenil, a un ilustrador o a un promotor de la lectura, de cualquier país del mundo. En sus primeras ediciones se acompaña de una dotación de unos 540.000 euros. Es homenaje a la escritora sueca Astrid </a:t>
            </a:r>
            <a:r>
              <a:rPr lang="es-MX" dirty="0" err="1"/>
              <a:t>Lindgren</a:t>
            </a:r>
            <a:r>
              <a:rPr lang="es-MX" dirty="0"/>
              <a:t>.</a:t>
            </a:r>
          </a:p>
          <a:p>
            <a:r>
              <a:rPr lang="es-MX" dirty="0"/>
              <a:t>Su equivalencia en dólares es de 714,000</a:t>
            </a:r>
          </a:p>
        </p:txBody>
      </p:sp>
    </p:spTree>
    <p:extLst>
      <p:ext uri="{BB962C8B-B14F-4D97-AF65-F5344CB8AC3E}">
        <p14:creationId xmlns:p14="http://schemas.microsoft.com/office/powerpoint/2010/main" val="1602208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566C64-858B-4AB2-9A75-5FFBFC00AF65}"/>
              </a:ext>
            </a:extLst>
          </p:cNvPr>
          <p:cNvSpPr>
            <a:spLocks noGrp="1"/>
          </p:cNvSpPr>
          <p:nvPr>
            <p:ph type="title"/>
          </p:nvPr>
        </p:nvSpPr>
        <p:spPr/>
        <p:txBody>
          <a:bodyPr/>
          <a:lstStyle/>
          <a:p>
            <a:r>
              <a:rPr lang="es-MX" dirty="0"/>
              <a:t>Premio Carlos Fuentes</a:t>
            </a:r>
          </a:p>
        </p:txBody>
      </p:sp>
      <p:sp>
        <p:nvSpPr>
          <p:cNvPr id="3" name="Marcador de contenido 2">
            <a:extLst>
              <a:ext uri="{FF2B5EF4-FFF2-40B4-BE49-F238E27FC236}">
                <a16:creationId xmlns:a16="http://schemas.microsoft.com/office/drawing/2014/main" id="{25854FE7-07DB-40A6-AF27-E402693CFD20}"/>
              </a:ext>
            </a:extLst>
          </p:cNvPr>
          <p:cNvSpPr>
            <a:spLocks noGrp="1"/>
          </p:cNvSpPr>
          <p:nvPr>
            <p:ph idx="1"/>
          </p:nvPr>
        </p:nvSpPr>
        <p:spPr>
          <a:xfrm>
            <a:off x="1154954" y="2358887"/>
            <a:ext cx="8825659" cy="3988904"/>
          </a:xfrm>
        </p:spPr>
        <p:txBody>
          <a:bodyPr>
            <a:normAutofit lnSpcReduction="10000"/>
          </a:bodyPr>
          <a:lstStyle/>
          <a:p>
            <a:r>
              <a:rPr lang="es-MX" sz="2000" dirty="0"/>
              <a:t>Premio Internacional Carlos Fuentes a la Creación Literaria en Idioma Español, conocido también como Premio Carlos Fuentes, es un galardón bienal de literatura en lengua española concedido por el Consejo Nacional para la Cultura y las Artes.</a:t>
            </a:r>
          </a:p>
          <a:p>
            <a:r>
              <a:rPr lang="es-MX" sz="2000" dirty="0"/>
              <a:t>Fue instituido en 2012 para rendir homenaje al escritor Carlos Fuentes, autor de Aura, La región más transparente, Las buenas conciencias y La muerte de Artemio Cruz, entre otras obras, y por tal motivo es entregado cada dos años el día de su natalicio, el 11 de noviembre, para “reconocer el trabajo de quienes, a través de sus letras, engrandecen la patria de la nación y enriquecen la literatura universal con sus poemas, novelas, ensayos y cuentos que estimulan la imaginación y el sentido crítico del lector”</a:t>
            </a:r>
          </a:p>
          <a:p>
            <a:r>
              <a:rPr lang="es-MX" sz="2000" dirty="0"/>
              <a:t>Está dotado con 250 000 dólares estadounidenses o 193 000 euros,</a:t>
            </a:r>
          </a:p>
        </p:txBody>
      </p:sp>
    </p:spTree>
    <p:extLst>
      <p:ext uri="{BB962C8B-B14F-4D97-AF65-F5344CB8AC3E}">
        <p14:creationId xmlns:p14="http://schemas.microsoft.com/office/powerpoint/2010/main" val="27297472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70952A-5C0C-4E3F-8ABB-B40434689FF2}"/>
              </a:ext>
            </a:extLst>
          </p:cNvPr>
          <p:cNvSpPr>
            <a:spLocks noGrp="1"/>
          </p:cNvSpPr>
          <p:nvPr>
            <p:ph type="title"/>
          </p:nvPr>
        </p:nvSpPr>
        <p:spPr/>
        <p:txBody>
          <a:bodyPr/>
          <a:lstStyle/>
          <a:p>
            <a:r>
              <a:rPr lang="es-MX" dirty="0"/>
              <a:t>Premio Alfaguara de Novela</a:t>
            </a:r>
          </a:p>
        </p:txBody>
      </p:sp>
      <p:sp>
        <p:nvSpPr>
          <p:cNvPr id="3" name="Marcador de contenido 2">
            <a:extLst>
              <a:ext uri="{FF2B5EF4-FFF2-40B4-BE49-F238E27FC236}">
                <a16:creationId xmlns:a16="http://schemas.microsoft.com/office/drawing/2014/main" id="{63012CCC-97B5-4DF7-97A8-B411CFE71530}"/>
              </a:ext>
            </a:extLst>
          </p:cNvPr>
          <p:cNvSpPr>
            <a:spLocks noGrp="1"/>
          </p:cNvSpPr>
          <p:nvPr>
            <p:ph idx="1"/>
          </p:nvPr>
        </p:nvSpPr>
        <p:spPr/>
        <p:txBody>
          <a:bodyPr>
            <a:normAutofit lnSpcReduction="10000"/>
          </a:bodyPr>
          <a:lstStyle/>
          <a:p>
            <a:r>
              <a:rPr lang="es-MX" sz="2000" dirty="0"/>
              <a:t>El Premio Alfaguara de Novela en lengua castellana lo creó en 1965 la editorial homónima (fundada un año antes por el escritor Camilo José Cela, autor de la obra "La familia de Pascual Duarte") y se siguió convocando hasta 1972.</a:t>
            </a:r>
          </a:p>
          <a:p>
            <a:r>
              <a:rPr lang="es-MX" sz="2000" dirty="0"/>
              <a:t>Su dotación económica era de 200 000 pesetas. </a:t>
            </a:r>
          </a:p>
          <a:p>
            <a:r>
              <a:rPr lang="es-MX" sz="2000" dirty="0"/>
              <a:t>En 1980, Alfaguara fue adquirida por el Grupo Santillana y, tras veinticinco años de ausencia, en 1998 se volvió a convocar el premio de forma anual dotado de una cuantía económica de 175 000 dólares y una escultura del artista español Martín Chirino. El galardón se falla en la sede del Grupo en Madrid entre febrero y marzo y se entrega un mes más tarde.</a:t>
            </a:r>
          </a:p>
        </p:txBody>
      </p:sp>
    </p:spTree>
    <p:extLst>
      <p:ext uri="{BB962C8B-B14F-4D97-AF65-F5344CB8AC3E}">
        <p14:creationId xmlns:p14="http://schemas.microsoft.com/office/powerpoint/2010/main" val="35649886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la de reuniones Ion">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otalTime>5</TotalTime>
  <Words>967</Words>
  <Application>Microsoft Office PowerPoint</Application>
  <PresentationFormat>Panorámica</PresentationFormat>
  <Paragraphs>40</Paragraphs>
  <Slides>11</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11</vt:i4>
      </vt:variant>
    </vt:vector>
  </HeadingPairs>
  <TitlesOfParts>
    <vt:vector size="15" baseType="lpstr">
      <vt:lpstr>Arial</vt:lpstr>
      <vt:lpstr>Century Gothic</vt:lpstr>
      <vt:lpstr>Wingdings 3</vt:lpstr>
      <vt:lpstr>Sala de reuniones Ion</vt:lpstr>
      <vt:lpstr>Premios a la novela</vt:lpstr>
      <vt:lpstr>Premios Planeta</vt:lpstr>
      <vt:lpstr>Presentación de PowerPoint</vt:lpstr>
      <vt:lpstr>Presentación de PowerPoint</vt:lpstr>
      <vt:lpstr>Premio Nobel de literatura</vt:lpstr>
      <vt:lpstr>Presentación de PowerPoint</vt:lpstr>
      <vt:lpstr>Ganadores latinos</vt:lpstr>
      <vt:lpstr>Premio Pulitzer a la Novela</vt:lpstr>
      <vt:lpstr>Premio Memorial Astrid Lingren</vt:lpstr>
      <vt:lpstr>Premio Carlos Fuentes</vt:lpstr>
      <vt:lpstr>Premio Alfaguara de Novela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Premios a la novela</dc:title>
  <dc:creator>DAVID RICARDO MORALES JUAREZ</dc:creator>
  <cp:lastModifiedBy>DAVID RICARDO MORALES JUAREZ</cp:lastModifiedBy>
  <cp:revision>2</cp:revision>
  <dcterms:created xsi:type="dcterms:W3CDTF">2020-02-27T02:16:32Z</dcterms:created>
  <dcterms:modified xsi:type="dcterms:W3CDTF">2020-02-27T04:05:54Z</dcterms:modified>
</cp:coreProperties>
</file>