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62" r:id="rId5"/>
    <p:sldId id="257" r:id="rId6"/>
    <p:sldId id="258" r:id="rId7"/>
    <p:sldId id="260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BE2F-A793-4F27-9FF0-45AB2D7D5F31}" type="datetimeFigureOut">
              <a:rPr lang="es-MX" smtClean="0"/>
              <a:t>18/02/2020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404FE-236A-4F1B-8970-C30C1064E2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6876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BE2F-A793-4F27-9FF0-45AB2D7D5F31}" type="datetimeFigureOut">
              <a:rPr lang="es-MX" smtClean="0"/>
              <a:t>18/02/2020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404FE-236A-4F1B-8970-C30C1064E2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4020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BE2F-A793-4F27-9FF0-45AB2D7D5F31}" type="datetimeFigureOut">
              <a:rPr lang="es-MX" smtClean="0"/>
              <a:t>18/02/2020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404FE-236A-4F1B-8970-C30C1064E2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9893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BE2F-A793-4F27-9FF0-45AB2D7D5F31}" type="datetimeFigureOut">
              <a:rPr lang="es-MX" smtClean="0"/>
              <a:t>18/02/2020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404FE-236A-4F1B-8970-C30C1064E2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0301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BE2F-A793-4F27-9FF0-45AB2D7D5F31}" type="datetimeFigureOut">
              <a:rPr lang="es-MX" smtClean="0"/>
              <a:t>18/02/2020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404FE-236A-4F1B-8970-C30C1064E2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0269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BE2F-A793-4F27-9FF0-45AB2D7D5F31}" type="datetimeFigureOut">
              <a:rPr lang="es-MX" smtClean="0"/>
              <a:t>18/02/2020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404FE-236A-4F1B-8970-C30C1064E2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6858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BE2F-A793-4F27-9FF0-45AB2D7D5F31}" type="datetimeFigureOut">
              <a:rPr lang="es-MX" smtClean="0"/>
              <a:t>18/02/2020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404FE-236A-4F1B-8970-C30C1064E2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6012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BE2F-A793-4F27-9FF0-45AB2D7D5F31}" type="datetimeFigureOut">
              <a:rPr lang="es-MX" smtClean="0"/>
              <a:t>18/02/2020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404FE-236A-4F1B-8970-C30C1064E2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7843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BE2F-A793-4F27-9FF0-45AB2D7D5F31}" type="datetimeFigureOut">
              <a:rPr lang="es-MX" smtClean="0"/>
              <a:t>18/02/2020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404FE-236A-4F1B-8970-C30C1064E2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10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BE2F-A793-4F27-9FF0-45AB2D7D5F31}" type="datetimeFigureOut">
              <a:rPr lang="es-MX" smtClean="0"/>
              <a:t>18/02/2020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404FE-236A-4F1B-8970-C30C1064E2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4690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BE2F-A793-4F27-9FF0-45AB2D7D5F31}" type="datetimeFigureOut">
              <a:rPr lang="es-MX" smtClean="0"/>
              <a:t>18/02/2020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404FE-236A-4F1B-8970-C30C1064E2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079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6BE2F-A793-4F27-9FF0-45AB2D7D5F31}" type="datetimeFigureOut">
              <a:rPr lang="es-MX" smtClean="0"/>
              <a:t>18/02/2020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404FE-236A-4F1B-8970-C30C1064E2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27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8973"/>
            <a:ext cx="12192000" cy="642005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56165" y="4977033"/>
            <a:ext cx="62187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Aguilar Avendaño </a:t>
            </a:r>
            <a:r>
              <a:rPr lang="es-MX" sz="28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Jazmin</a:t>
            </a:r>
            <a:r>
              <a:rPr lang="es-MX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r>
              <a:rPr lang="es-MX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Morales Juárez David</a:t>
            </a:r>
          </a:p>
          <a:p>
            <a:r>
              <a:rPr lang="es-MX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Sánchez Ayala Verona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25621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COFEPRIS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s-MX" sz="3200" dirty="0"/>
              <a:t>COMISIÓN FEDERAL PARA LA PROTECCIÓN CONTRA RIESGOS SANITARIOS</a:t>
            </a:r>
          </a:p>
          <a:p>
            <a:pPr marL="0" indent="0">
              <a:buNone/>
            </a:pPr>
            <a:endParaRPr lang="es-MX" sz="3200" dirty="0"/>
          </a:p>
          <a:p>
            <a:pPr marL="0" indent="0">
              <a:buNone/>
            </a:pPr>
            <a:r>
              <a:rPr lang="es-MX" sz="3200" dirty="0"/>
              <a:t>FUNDADO EN JULIO DEL 2001</a:t>
            </a:r>
          </a:p>
          <a:p>
            <a:pPr marL="0" indent="0">
              <a:buNone/>
            </a:pPr>
            <a:endParaRPr lang="es-MX" sz="3200" dirty="0"/>
          </a:p>
          <a:p>
            <a:pPr marL="0" indent="0">
              <a:buNone/>
            </a:pPr>
            <a:r>
              <a:rPr lang="es-MX" sz="3200" dirty="0"/>
              <a:t>EL COMISIONADO ES JOSÉ ALONSO NOVELO BAEZA</a:t>
            </a:r>
          </a:p>
          <a:p>
            <a:pPr marL="0" indent="0">
              <a:buNone/>
            </a:pPr>
            <a:endParaRPr lang="es-MX" sz="3200" dirty="0"/>
          </a:p>
          <a:p>
            <a:pPr marL="0" indent="0">
              <a:buNone/>
            </a:pPr>
            <a:r>
              <a:rPr lang="es-MX" sz="3200" dirty="0"/>
              <a:t>DEPENDENCIA DE SECRETARÍA DE SALUD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33" y="1971492"/>
            <a:ext cx="256054" cy="21337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33" y="4691017"/>
            <a:ext cx="256054" cy="21337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240" y="5799176"/>
            <a:ext cx="256054" cy="21337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33" y="3582858"/>
            <a:ext cx="256054" cy="213378"/>
          </a:xfrm>
          <a:prstGeom prst="rect">
            <a:avLst/>
          </a:prstGeom>
        </p:spPr>
      </p:pic>
      <p:sp>
        <p:nvSpPr>
          <p:cNvPr id="10" name="Pentágono 9"/>
          <p:cNvSpPr/>
          <p:nvPr/>
        </p:nvSpPr>
        <p:spPr>
          <a:xfrm>
            <a:off x="2767913" y="743700"/>
            <a:ext cx="2075935" cy="568411"/>
          </a:xfrm>
          <a:prstGeom prst="homePlat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758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¿QUÉ ES LA COFEPRIS?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36605" y="1423322"/>
            <a:ext cx="1135174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ES EL ORGANISMO RECTOR EN MATERIA DE REGULACIÓN SANITARIA DEL GOBIERNO DE LA REPÚBLICA. </a:t>
            </a:r>
          </a:p>
          <a:p>
            <a:endParaRPr lang="es-MX" sz="2800" dirty="0"/>
          </a:p>
          <a:p>
            <a:r>
              <a:rPr lang="es-MX" sz="2800" dirty="0"/>
              <a:t>VERIFICA LA ACTIVIDAD DE LAS 15 PRINCIPALES INDUSTRIAS DEL PAÍS, ASÍ COMO PRODUCTOS Y ESTABLECIMIENTOS CON UN VALOR ECONÓMICO EQUIVALENTE A CASI EL 10% DEL PIB</a:t>
            </a:r>
          </a:p>
          <a:p>
            <a:endParaRPr lang="es-MX" sz="2800" dirty="0"/>
          </a:p>
          <a:p>
            <a:r>
              <a:rPr lang="es-MX" sz="2800" dirty="0"/>
              <a:t>DESDE LABORATORIOS FARMACÉUTICOS, PLAYAS, RESTAURANTES Y RASTROS HASTA SUPERMERCADOS Y FARMACIAS, ACTIVIDADES EN LAS QUE PARTICIPAN DIARIAMENTE 2,500 VERIFICADORES, EN COORDINACIÓN CON EL SISTEMA FEDERAL SANITARIO.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510" y="738321"/>
            <a:ext cx="2097206" cy="57917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19" y="2875728"/>
            <a:ext cx="256054" cy="21337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19" y="1583999"/>
            <a:ext cx="256054" cy="21337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19" y="4541511"/>
            <a:ext cx="256054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675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629" y="1054402"/>
            <a:ext cx="8004742" cy="474919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186249" y="543697"/>
            <a:ext cx="795775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dirty="0"/>
              <a:t>LA COMISIÓN FEDERAL REGULA 44 CENTAVOS DE CADA PESO QUE GASTAN LOS HOGARES EN MÉXICO:</a:t>
            </a:r>
          </a:p>
          <a:p>
            <a:endParaRPr lang="es-MX" sz="2800" dirty="0"/>
          </a:p>
          <a:p>
            <a:r>
              <a:rPr lang="es-MX" sz="2800" dirty="0"/>
              <a:t>ALIMENTOS, BEBIDAS, Y TABACO</a:t>
            </a:r>
          </a:p>
          <a:p>
            <a:r>
              <a:rPr lang="es-MX" sz="2800" dirty="0"/>
              <a:t>ARTÍCULOS PARA EL CUIDADO DE LA SALUD</a:t>
            </a:r>
          </a:p>
          <a:p>
            <a:r>
              <a:rPr lang="es-MX" sz="2800" dirty="0"/>
              <a:t>ARTÍCULOS PARA EL CUIDADO PERSONAL</a:t>
            </a:r>
          </a:p>
          <a:p>
            <a:endParaRPr lang="es-MX" sz="2800" dirty="0"/>
          </a:p>
          <a:p>
            <a:r>
              <a:rPr lang="es-MX" sz="2800" dirty="0"/>
              <a:t>SU LABOR HA MERECIDO EL RECONOCIMIENTO DE INSTANCIAS INTERNACIONALES, COMO:</a:t>
            </a:r>
          </a:p>
          <a:p>
            <a:r>
              <a:rPr lang="es-MX" sz="2800" dirty="0"/>
              <a:t>LA ORGANIZACIÓN MUNDIAL DE LA SALUD (OMS)</a:t>
            </a:r>
          </a:p>
          <a:p>
            <a:r>
              <a:rPr lang="es-MX" sz="2800" dirty="0"/>
              <a:t>LA ORGANIZACIÓM PANAMERICANA DE LA SALUD (OPS)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195" y="5047840"/>
            <a:ext cx="256054" cy="21337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31" y="4502382"/>
            <a:ext cx="256054" cy="21337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195" y="2880132"/>
            <a:ext cx="256054" cy="21337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195" y="2447242"/>
            <a:ext cx="256054" cy="21337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195" y="1930116"/>
            <a:ext cx="256054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65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MISIÓN COFEPRIS: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041" b="18790"/>
          <a:stretch/>
        </p:blipFill>
        <p:spPr>
          <a:xfrm>
            <a:off x="5041900" y="534988"/>
            <a:ext cx="7150100" cy="5472112"/>
          </a:xfrm>
        </p:spPr>
      </p:pic>
      <p:sp>
        <p:nvSpPr>
          <p:cNvPr id="5" name="CuadroTexto 4"/>
          <p:cNvSpPr txBox="1"/>
          <p:nvPr/>
        </p:nvSpPr>
        <p:spPr>
          <a:xfrm>
            <a:off x="723900" y="2082800"/>
            <a:ext cx="4495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PROTEGER A LA POBLACIÓN</a:t>
            </a:r>
          </a:p>
          <a:p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CONTRA RIESGOS A LA SALUD.</a:t>
            </a:r>
          </a:p>
          <a:p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REGULACIÓN, CONTROL Y PREVENCIÓN DE RIESGOS SANITARIOS.</a:t>
            </a:r>
          </a:p>
          <a:p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495300" y="2260600"/>
            <a:ext cx="241300" cy="20320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Elipse 7"/>
          <p:cNvSpPr/>
          <p:nvPr/>
        </p:nvSpPr>
        <p:spPr>
          <a:xfrm>
            <a:off x="495300" y="3910637"/>
            <a:ext cx="241300" cy="20320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8226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VISIÓN COFEPRIS.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52" y="1690688"/>
            <a:ext cx="6522539" cy="4351338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" t="53273" r="69438" b="3928"/>
          <a:stretch/>
        </p:blipFill>
        <p:spPr>
          <a:xfrm>
            <a:off x="5525759" y="4088659"/>
            <a:ext cx="2160144" cy="224795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93124" y="1977081"/>
            <a:ext cx="43495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MÉXICO TENDRÁ UNA AUTORIDAD NACIONAL PARA LA PROTECCIÓN CONTRA RIESGOS SANITARIOS CONFIABLE Y EFICAZ.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070" y="2259630"/>
            <a:ext cx="256054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987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43" y="365125"/>
            <a:ext cx="6895071" cy="5910693"/>
          </a:xfrm>
        </p:spPr>
      </p:pic>
      <p:sp>
        <p:nvSpPr>
          <p:cNvPr id="5" name="CuadroTexto 4"/>
          <p:cNvSpPr txBox="1"/>
          <p:nvPr/>
        </p:nvSpPr>
        <p:spPr>
          <a:xfrm>
            <a:off x="838200" y="840258"/>
            <a:ext cx="20532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¿QUÉ HARÍA LA </a:t>
            </a:r>
          </a:p>
          <a:p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COFEPRIS EN ESTOS CASOS?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7683844" y="365125"/>
            <a:ext cx="44237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LA COFEPRIS ESTABLECERÁ E IMPLEMENTARÁ POLÍTICAS, PROGRAMAS Y PROYECTOS PARA PREVENIR Y ATENDER LOS RIESGOS SANITARIOS, CONTRIBUYENDO ASÍ A LA SALUD DE LA POBLACIÓN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790" y="626880"/>
            <a:ext cx="256054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692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325563"/>
          </a:xfrm>
        </p:spPr>
        <p:txBody>
          <a:bodyPr/>
          <a:lstStyle/>
          <a:p>
            <a:pPr algn="ctr"/>
            <a:r>
              <a:rPr lang="es-MX" dirty="0"/>
              <a:t>DIRECTORIO INSTITUCIONAL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72" y="635334"/>
            <a:ext cx="2097206" cy="57917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216802" y="1690687"/>
            <a:ext cx="1013699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Nómina Transparente:</a:t>
            </a:r>
          </a:p>
          <a:p>
            <a:r>
              <a:rPr lang="es-MX" sz="2800" dirty="0"/>
              <a:t>En este portal, de la Secretaría de la Función Pública, se muestra el sueldo bruto mensual y el sueldo neto estimado más reciente de las personas servidoras públicas activas en la Administración Pública Federal.</a:t>
            </a:r>
          </a:p>
          <a:p>
            <a:r>
              <a:rPr lang="es-MX" sz="2800" dirty="0"/>
              <a:t>Registro de Servidores Públicos:</a:t>
            </a:r>
          </a:p>
          <a:p>
            <a:r>
              <a:rPr lang="es-MX" sz="2800" dirty="0"/>
              <a:t> La Secretaría de la Función Pública pone a disposición los datos curriculares de los servidores públicos obligados a presentar declaración patrimonial, así como lo relativo a los puestos que desempeñan. Este registro contiene también la información de la situación patrimonial de los servidores públicos que expresamente aceptaron darla a conocer.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72" y="3791296"/>
            <a:ext cx="610627" cy="50885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22872" y="1690687"/>
            <a:ext cx="609259" cy="50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24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Trámites y Servicios</a:t>
            </a: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9" t="8889" r="13878" b="9055"/>
          <a:stretch/>
        </p:blipFill>
        <p:spPr>
          <a:xfrm>
            <a:off x="9296435" y="738321"/>
            <a:ext cx="2619631" cy="2665304"/>
          </a:xfr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786" y="738321"/>
            <a:ext cx="2097206" cy="5791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8986" y="1690687"/>
            <a:ext cx="7788910" cy="468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29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ALERTAS SANITARIAS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1458097"/>
            <a:ext cx="9146060" cy="5585253"/>
          </a:xfrm>
        </p:spPr>
        <p:txBody>
          <a:bodyPr/>
          <a:lstStyle/>
          <a:p>
            <a:pPr marL="342900" lvl="0" indent="-342900" defTabSz="457200">
              <a:lnSpc>
                <a:spcPct val="100000"/>
              </a:lnSpc>
              <a:buClr>
                <a:srgbClr val="E78712"/>
              </a:buClr>
              <a:buFont typeface="Wingdings 3" charset="2"/>
              <a:buChar char="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Es la afectación a la salud de la población, derivado del uso y/o consumo de diversos productos y servicios.</a:t>
            </a:r>
          </a:p>
          <a:p>
            <a:pPr marL="342900" lvl="0" indent="-342900" defTabSz="457200">
              <a:lnSpc>
                <a:spcPct val="100000"/>
              </a:lnSpc>
              <a:buClr>
                <a:srgbClr val="E78712"/>
              </a:buClr>
              <a:buFont typeface="Wingdings 3" charset="2"/>
              <a:buChar char="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Alertas sanitarias de medicamentos </a:t>
            </a:r>
          </a:p>
          <a:p>
            <a:pPr marL="342900" lvl="0" indent="-342900" defTabSz="457200">
              <a:lnSpc>
                <a:spcPct val="100000"/>
              </a:lnSpc>
              <a:buClr>
                <a:srgbClr val="E78712"/>
              </a:buClr>
              <a:buFont typeface="Wingdings 3" charset="2"/>
              <a:buChar char="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Alertas sanitarias de alimentos </a:t>
            </a:r>
          </a:p>
          <a:p>
            <a:pPr marL="342900" lvl="0" indent="-342900" defTabSz="457200">
              <a:lnSpc>
                <a:spcPct val="100000"/>
              </a:lnSpc>
              <a:buClr>
                <a:srgbClr val="E78712"/>
              </a:buClr>
              <a:buFont typeface="Wingdings 3" charset="2"/>
              <a:buChar char="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Alertas sanitarias de servicios de salud </a:t>
            </a:r>
          </a:p>
          <a:p>
            <a:pPr marL="342900" lvl="0" indent="-342900" defTabSz="457200">
              <a:lnSpc>
                <a:spcPct val="100000"/>
              </a:lnSpc>
              <a:buClr>
                <a:srgbClr val="E78712"/>
              </a:buClr>
              <a:buFont typeface="Wingdings 3" charset="2"/>
              <a:buChar char="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Alertas sanitarias de suplementos alimenticios </a:t>
            </a:r>
          </a:p>
          <a:p>
            <a:pPr marL="342900" lvl="0" indent="-342900" defTabSz="457200">
              <a:lnSpc>
                <a:spcPct val="100000"/>
              </a:lnSpc>
              <a:buClr>
                <a:srgbClr val="E78712"/>
              </a:buClr>
              <a:buFont typeface="Wingdings 3" charset="2"/>
              <a:buChar char="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Alertas sanitarias de tabaco </a:t>
            </a:r>
          </a:p>
          <a:p>
            <a:pPr marL="342900" lvl="0" indent="-342900" defTabSz="457200">
              <a:lnSpc>
                <a:spcPct val="100000"/>
              </a:lnSpc>
              <a:buClr>
                <a:srgbClr val="E78712"/>
              </a:buClr>
              <a:buFont typeface="Wingdings 3" charset="2"/>
              <a:buChar char="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Alertas sanitarias de bebidas alcohólicas </a:t>
            </a:r>
          </a:p>
          <a:p>
            <a:pPr marL="342900" lvl="0" indent="-342900" defTabSz="457200">
              <a:lnSpc>
                <a:spcPct val="100000"/>
              </a:lnSpc>
              <a:buClr>
                <a:srgbClr val="E78712"/>
              </a:buClr>
              <a:buFont typeface="Wingdings 3" charset="2"/>
              <a:buChar char="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Alertas sanitarias de otros productos </a:t>
            </a:r>
          </a:p>
          <a:p>
            <a:pPr marL="342900" lvl="0" indent="-342900" defTabSz="457200">
              <a:lnSpc>
                <a:spcPct val="100000"/>
              </a:lnSpc>
              <a:buClr>
                <a:srgbClr val="E78712"/>
              </a:buClr>
              <a:buFont typeface="Wingdings 3" charset="2"/>
              <a:buChar char="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Alertas sanitarias de publicidad engañosa 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059" y="3092553"/>
            <a:ext cx="4720282" cy="34441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359" y="622026"/>
            <a:ext cx="2097206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84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14551" y="3015050"/>
            <a:ext cx="5966253" cy="1733828"/>
          </a:xfrm>
        </p:spPr>
        <p:txBody>
          <a:bodyPr>
            <a:noAutofit/>
          </a:bodyPr>
          <a:lstStyle/>
          <a:p>
            <a:r>
              <a:rPr lang="es-MX" sz="2800" dirty="0"/>
              <a:t>LAS DENUNCIAS SANITARIAS TIENEN POR OBJETO PONER EN CONOCIMIENTO DE ESTA AUTORIDAD, LOS HECHOS, ACTOS U OMISIONES EN MATERIA SANITARIA, QUE SEGÚN LA PERSPECTIVA DEL DENUNCIANTE, PROVOQUE UN DAÑO A LA SALUD DE LA POBLACIÓN O LE REPRESENTE ALGÚN RIESGO</a:t>
            </a:r>
            <a:br>
              <a:rPr lang="es-MX" sz="2800" dirty="0"/>
            </a:br>
            <a:endParaRPr lang="es-MX" sz="2800" dirty="0"/>
          </a:p>
        </p:txBody>
      </p:sp>
      <p:sp>
        <p:nvSpPr>
          <p:cNvPr id="5" name="CuadroTexto 4"/>
          <p:cNvSpPr txBox="1"/>
          <p:nvPr/>
        </p:nvSpPr>
        <p:spPr>
          <a:xfrm>
            <a:off x="3337353" y="707849"/>
            <a:ext cx="4860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/>
              <a:t>DENUNCIAS SANITARIAS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98" y="2115076"/>
            <a:ext cx="4762500" cy="353377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96527" y="809069"/>
            <a:ext cx="2240826" cy="61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804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467</Words>
  <Application>Microsoft Office PowerPoint</Application>
  <PresentationFormat>Panorámica</PresentationFormat>
  <Paragraphs>53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Arial Unicode MS</vt:lpstr>
      <vt:lpstr>Calibri</vt:lpstr>
      <vt:lpstr>Calibri Light</vt:lpstr>
      <vt:lpstr>Century Gothic</vt:lpstr>
      <vt:lpstr>Wingdings 3</vt:lpstr>
      <vt:lpstr>Tema de Office</vt:lpstr>
      <vt:lpstr>Presentación de PowerPoint</vt:lpstr>
      <vt:lpstr>COFEPRIS</vt:lpstr>
      <vt:lpstr>¿QUÉ ES LA COFEPRIS?</vt:lpstr>
      <vt:lpstr>Presentación de PowerPoint</vt:lpstr>
      <vt:lpstr>MISIÓN COFEPRIS:</vt:lpstr>
      <vt:lpstr>VISIÓN COFEPRIS.</vt:lpstr>
      <vt:lpstr>Presentación de PowerPoint</vt:lpstr>
      <vt:lpstr>DIRECTORIO INSTITUCIONAL</vt:lpstr>
      <vt:lpstr>Trámites y Servicios</vt:lpstr>
      <vt:lpstr>ALERTAS SANITARIAS</vt:lpstr>
      <vt:lpstr>LAS DENUNCIAS SANITARIAS TIENEN POR OBJETO PONER EN CONOCIMIENTO DE ESTA AUTORIDAD, LOS HECHOS, ACTOS U OMISIONES EN MATERIA SANITARIA, QUE SEGÚN LA PERSPECTIVA DEL DENUNCIANTE, PROVOQUE UN DAÑO A LA SALUD DE LA POBLACIÓN O LE REPRESENTE ALGÚN RIESGO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CROSSHOLY</dc:creator>
  <cp:lastModifiedBy>DAVID RICARDO MORALES JUAREZ</cp:lastModifiedBy>
  <cp:revision>21</cp:revision>
  <dcterms:created xsi:type="dcterms:W3CDTF">2020-02-16T21:19:52Z</dcterms:created>
  <dcterms:modified xsi:type="dcterms:W3CDTF">2020-02-18T13:45:23Z</dcterms:modified>
</cp:coreProperties>
</file>